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0" r:id="rId6"/>
    <p:sldId id="281" r:id="rId7"/>
    <p:sldId id="262" r:id="rId8"/>
    <p:sldId id="285" r:id="rId9"/>
    <p:sldId id="261" r:id="rId10"/>
    <p:sldId id="286" r:id="rId11"/>
    <p:sldId id="287" r:id="rId12"/>
    <p:sldId id="289" r:id="rId13"/>
    <p:sldId id="299" r:id="rId14"/>
    <p:sldId id="300" r:id="rId15"/>
    <p:sldId id="288" r:id="rId16"/>
    <p:sldId id="294" r:id="rId17"/>
    <p:sldId id="306" r:id="rId18"/>
    <p:sldId id="296" r:id="rId19"/>
    <p:sldId id="263" r:id="rId20"/>
    <p:sldId id="298" r:id="rId21"/>
    <p:sldId id="275" r:id="rId22"/>
    <p:sldId id="277" r:id="rId23"/>
    <p:sldId id="291" r:id="rId24"/>
    <p:sldId id="276" r:id="rId25"/>
    <p:sldId id="301" r:id="rId26"/>
    <p:sldId id="302" r:id="rId27"/>
  </p:sldIdLst>
  <p:sldSz cx="9144000" cy="5143500" type="screen16x9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David Joel Maron" initials="DJM" lastIdx="7" clrIdx="1">
    <p:extLst>
      <p:ext uri="{19B8F6BF-5375-455C-9EA6-DF929625EA0E}">
        <p15:presenceInfo xmlns:p15="http://schemas.microsoft.com/office/powerpoint/2012/main" userId="S::marondj@stanford.edu::ae8117a4-5d08-4579-a6bc-60de4fb44f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D83"/>
    <a:srgbClr val="E5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4696"/>
  </p:normalViewPr>
  <p:slideViewPr>
    <p:cSldViewPr snapToGrid="0" snapToObjects="1">
      <p:cViewPr varScale="1">
        <p:scale>
          <a:sx n="97" d="100"/>
          <a:sy n="97" d="100"/>
        </p:scale>
        <p:origin x="75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6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D8FAA3-00BF-48DD-934E-905B4441D92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47858E-398F-49E9-AF3E-498207D80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9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FB29CA-98F2-4189-BDB4-4113B2FDD6F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C816FB-6A89-45BE-97D1-B315A946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16FB-6A89-45BE-97D1-B315A94630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16FB-6A89-45BE-97D1-B315A94630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6532" y="587023"/>
            <a:ext cx="4459112" cy="2698044"/>
          </a:xfrm>
        </p:spPr>
        <p:txBody>
          <a:bodyPr>
            <a:normAutofit/>
          </a:bodyPr>
          <a:lstStyle>
            <a:lvl1pPr algn="r">
              <a:defRPr sz="2800" b="1" i="0">
                <a:solidFill>
                  <a:srgbClr val="372D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821" y="3242027"/>
            <a:ext cx="4459112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C94058-B16A-2943-954B-B2731749096E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E89F54-FF28-B044-83B7-699D4E0694F4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52EB42-83FE-3643-804C-81BF373DB7F3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547BEE-548D-8244-943C-C7518F48639F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B3A799-45EE-E745-8F88-F856AB52E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219200"/>
            <a:ext cx="8229599" cy="29534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3" r:id="rId3"/>
    <p:sldLayoutId id="2147493459" r:id="rId4"/>
    <p:sldLayoutId id="2147493460" r:id="rId5"/>
    <p:sldLayoutId id="2147493461" r:id="rId6"/>
    <p:sldLayoutId id="2147493462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372D83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F672E6-4284-3C43-8371-032795BA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B7E42DD-91AB-3443-B260-1B1661CE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2044" y="1061157"/>
            <a:ext cx="4642556" cy="2113316"/>
          </a:xfrm>
        </p:spPr>
        <p:txBody>
          <a:bodyPr>
            <a:normAutofit fontScale="90000"/>
          </a:bodyPr>
          <a:lstStyle/>
          <a:p>
            <a:r>
              <a:rPr lang="en-US" dirty="0"/>
              <a:t>Natural History Of Symptoms And Stress Echo</a:t>
            </a:r>
            <a:br>
              <a:rPr lang="en-US" dirty="0"/>
            </a:br>
            <a:r>
              <a:rPr lang="en-US" dirty="0"/>
              <a:t>Findings In Patients With Moderate Or Severe</a:t>
            </a:r>
            <a:br>
              <a:rPr lang="en-US" dirty="0"/>
            </a:br>
            <a:r>
              <a:rPr lang="en-US" dirty="0"/>
              <a:t>Ischemia And No Obstructive CAD (INOCA): The</a:t>
            </a:r>
            <a:br>
              <a:rPr lang="en-US" dirty="0"/>
            </a:br>
            <a:r>
              <a:rPr lang="en-US" dirty="0"/>
              <a:t>NHLBI-funded CIAO Ancillary Study To The</a:t>
            </a:r>
            <a:br>
              <a:rPr lang="en-US" dirty="0"/>
            </a:br>
            <a:r>
              <a:rPr lang="en-US" dirty="0"/>
              <a:t>ISCHEMIA Trial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3266" y="3993807"/>
            <a:ext cx="4642556" cy="1314450"/>
          </a:xfrm>
          <a:effectLst>
            <a:glow rad="1790700">
              <a:srgbClr val="FFC000">
                <a:alpha val="0"/>
              </a:srgbClr>
            </a:glow>
          </a:effectLst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>
                <a:solidFill>
                  <a:srgbClr val="372D83"/>
                </a:solidFill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Harmony Reynolds, MD</a:t>
            </a:r>
          </a:p>
          <a:p>
            <a:pPr algn="r">
              <a:lnSpc>
                <a:spcPct val="90000"/>
              </a:lnSpc>
            </a:pPr>
            <a:r>
              <a:rPr lang="en-US" sz="1400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NYU School of Medicine</a:t>
            </a:r>
          </a:p>
          <a:p>
            <a:pPr>
              <a:lnSpc>
                <a:spcPct val="90000"/>
              </a:lnSpc>
            </a:pPr>
            <a:r>
              <a:rPr lang="en-US" sz="1400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For the CIAO-ISCHEMIA Investigators</a:t>
            </a:r>
            <a:endParaRPr lang="en-US" sz="1400" b="0" dirty="0">
              <a:solidFill>
                <a:srgbClr val="372D83"/>
              </a:solidFill>
              <a:effectLst>
                <a:glow rad="304800">
                  <a:srgbClr val="FFFF00">
                    <a:alpha val="19000"/>
                  </a:srgbClr>
                </a:glow>
              </a:effectLst>
              <a:latin typeface="Arial Narrow"/>
              <a:cs typeface="Arial Narrow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  <a:p>
            <a:pPr algn="r">
              <a:lnSpc>
                <a:spcPct val="90000"/>
              </a:lnSpc>
            </a:pPr>
            <a:endParaRPr lang="en-US" sz="2000" dirty="0">
              <a:solidFill>
                <a:srgbClr val="372D83"/>
              </a:solidFill>
              <a:effectLst>
                <a:glow rad="304800">
                  <a:srgbClr val="FFFF00">
                    <a:alpha val="19000"/>
                  </a:srgbClr>
                </a:glo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543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INOCA Stress Echocardiogram – Apical 4 Chamber View</a:t>
            </a:r>
          </a:p>
        </p:txBody>
      </p:sp>
      <p:pic>
        <p:nvPicPr>
          <p:cNvPr id="3" name="034013-184 ap4ch">
            <a:hlinkClick r:id="" action="ppaction://media"/>
            <a:extLst>
              <a:ext uri="{FF2B5EF4-FFF2-40B4-BE49-F238E27FC236}">
                <a16:creationId xmlns:a16="http://schemas.microsoft.com/office/drawing/2014/main" id="{87524D25-6B34-484C-9871-190C1C4394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541" y="1111104"/>
            <a:ext cx="7039549" cy="2302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5290" y="3575804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Normal wall motion at rest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0580" y="3567529"/>
            <a:ext cx="3764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Severe </a:t>
            </a:r>
            <a:r>
              <a:rPr lang="en-US" dirty="0" err="1">
                <a:latin typeface="Arial Narrow" panose="020B0606020202030204" pitchFamily="34" charset="0"/>
                <a:ea typeface="Calibri" panose="020F0502020204030204" pitchFamily="34" charset="0"/>
              </a:rPr>
              <a:t>hypokinesis</a:t>
            </a: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 of mid and apical septal, mid and apical lateral segments after exercise stress </a:t>
            </a:r>
          </a:p>
        </p:txBody>
      </p:sp>
    </p:spTree>
    <p:extLst>
      <p:ext uri="{BB962C8B-B14F-4D97-AF65-F5344CB8AC3E}">
        <p14:creationId xmlns:p14="http://schemas.microsoft.com/office/powerpoint/2010/main" val="52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34013-184 ap2ch">
            <a:hlinkClick r:id="" action="ppaction://media"/>
            <a:extLst>
              <a:ext uri="{FF2B5EF4-FFF2-40B4-BE49-F238E27FC236}">
                <a16:creationId xmlns:a16="http://schemas.microsoft.com/office/drawing/2014/main" id="{E89CAF30-E58E-446A-963F-0932CCD998E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352" y="1063229"/>
            <a:ext cx="7043296" cy="230428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INOCA Stress Echocardiogram – Apical 2 Chamber 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5290" y="3575804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Normal wall motion at rest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0580" y="3567529"/>
            <a:ext cx="3764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Severe </a:t>
            </a:r>
            <a:r>
              <a:rPr lang="en-US" dirty="0" err="1">
                <a:latin typeface="Arial Narrow" panose="020B0606020202030204" pitchFamily="34" charset="0"/>
                <a:ea typeface="Calibri" panose="020F0502020204030204" pitchFamily="34" charset="0"/>
              </a:rPr>
              <a:t>hypokinesis</a:t>
            </a: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</a:rPr>
              <a:t> of the mid and apical anterior and apical inferior segments after exercise stress</a:t>
            </a:r>
          </a:p>
        </p:txBody>
      </p:sp>
    </p:spTree>
    <p:extLst>
      <p:ext uri="{BB962C8B-B14F-4D97-AF65-F5344CB8AC3E}">
        <p14:creationId xmlns:p14="http://schemas.microsoft.com/office/powerpoint/2010/main" val="5189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 Severity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263529"/>
              </p:ext>
            </p:extLst>
          </p:nvPr>
        </p:nvGraphicFramePr>
        <p:xfrm>
          <a:off x="457200" y="1063229"/>
          <a:ext cx="8229600" cy="350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529">
                  <a:extLst>
                    <a:ext uri="{9D8B030D-6E8A-4147-A177-3AD203B41FA5}">
                      <a16:colId xmlns:a16="http://schemas.microsoft.com/office/drawing/2014/main" val="86103301"/>
                    </a:ext>
                  </a:extLst>
                </a:gridCol>
                <a:gridCol w="2344847">
                  <a:extLst>
                    <a:ext uri="{9D8B030D-6E8A-4147-A177-3AD203B41FA5}">
                      <a16:colId xmlns:a16="http://schemas.microsoft.com/office/drawing/2014/main" val="1287876205"/>
                    </a:ext>
                  </a:extLst>
                </a:gridCol>
                <a:gridCol w="1901228">
                  <a:extLst>
                    <a:ext uri="{9D8B030D-6E8A-4147-A177-3AD203B41FA5}">
                      <a16:colId xmlns:a16="http://schemas.microsoft.com/office/drawing/2014/main" val="2047113725"/>
                    </a:ext>
                  </a:extLst>
                </a:gridCol>
                <a:gridCol w="1099996">
                  <a:extLst>
                    <a:ext uri="{9D8B030D-6E8A-4147-A177-3AD203B41FA5}">
                      <a16:colId xmlns:a16="http://schemas.microsoft.com/office/drawing/2014/main" val="1980004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INOCA at enrollment (N=203)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 at enrollment (N=865)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67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SAQ-7, median (IQR)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 (66-93)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 (64, 92)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22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SAQ</a:t>
                      </a:r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ngina Frequency score – median (IQR)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 (70-100)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N=201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(90, 100)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69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No angina in last month </a:t>
                      </a:r>
                    </a:p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(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SAQ AF = 100)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 (41%)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534 (62%)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69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Monthly angina </a:t>
                      </a:r>
                    </a:p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(SAQ AF = 61-99)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 (42%)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293 (34%)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55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Weekly angina</a:t>
                      </a:r>
                    </a:p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(SAQ AF = 31-60)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(14%)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 (3.6%)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74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 marR="0" indent="-984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Daily angina</a:t>
                      </a:r>
                    </a:p>
                    <a:p>
                      <a:pPr marL="98425" marR="0" indent="-984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(SAQ AF = 0-30)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(2.5%)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(0.6%)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210830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493741" y="4542499"/>
            <a:ext cx="4193059" cy="616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000" b="0" i="1" dirty="0">
                <a:solidFill>
                  <a:schemeClr val="bg1"/>
                </a:solidFill>
              </a:rPr>
              <a:t>Lower scores indicate poorer health status</a:t>
            </a:r>
          </a:p>
        </p:txBody>
      </p:sp>
    </p:spTree>
    <p:extLst>
      <p:ext uri="{BB962C8B-B14F-4D97-AF65-F5344CB8AC3E}">
        <p14:creationId xmlns:p14="http://schemas.microsoft.com/office/powerpoint/2010/main" val="39690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Ischemia and Angina at Enrollment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6" b="-2"/>
          <a:stretch/>
        </p:blipFill>
        <p:spPr>
          <a:xfrm>
            <a:off x="1049264" y="1586926"/>
            <a:ext cx="6892090" cy="2737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982" y="3120816"/>
            <a:ext cx="247650" cy="200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86632" y="3036162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severe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982" y="2735624"/>
            <a:ext cx="247650" cy="216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92247" y="2628108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moderate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82" y="2356333"/>
            <a:ext cx="253265" cy="2118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92247" y="224298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mild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373" y="2002900"/>
            <a:ext cx="247874" cy="2064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86631" y="188856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none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0800" y="160695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Arial Narrow" panose="020B0606020202030204" pitchFamily="34" charset="0"/>
              </a:rPr>
              <a:t>Ischemia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6372" y="112252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Arial Narrow" panose="020B0606020202030204" pitchFamily="34" charset="0"/>
              </a:rPr>
              <a:t>INOCA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78953" y="109025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Arial Narrow" panose="020B0606020202030204" pitchFamily="34" charset="0"/>
              </a:rPr>
              <a:t>CAD</a:t>
            </a:r>
          </a:p>
        </p:txBody>
      </p:sp>
    </p:spTree>
    <p:extLst>
      <p:ext uri="{BB962C8B-B14F-4D97-AF65-F5344CB8AC3E}">
        <p14:creationId xmlns:p14="http://schemas.microsoft.com/office/powerpoint/2010/main" val="33601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"/>
          <a:stretch/>
        </p:blipFill>
        <p:spPr>
          <a:xfrm>
            <a:off x="2387599" y="3520503"/>
            <a:ext cx="2327788" cy="1420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/>
          <a:stretch/>
        </p:blipFill>
        <p:spPr>
          <a:xfrm>
            <a:off x="4847180" y="3506777"/>
            <a:ext cx="2301947" cy="143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23" y="71052"/>
            <a:ext cx="8414951" cy="857250"/>
          </a:xfrm>
        </p:spPr>
        <p:txBody>
          <a:bodyPr>
            <a:normAutofit/>
          </a:bodyPr>
          <a:lstStyle/>
          <a:p>
            <a:r>
              <a:rPr lang="en-US" dirty="0"/>
              <a:t>Change in Ischemic Segments: INOCA Enrollment to 1 Year</a:t>
            </a:r>
          </a:p>
        </p:txBody>
      </p:sp>
      <p:pic>
        <p:nvPicPr>
          <p:cNvPr id="11" name="Content Placeholder 3" descr="C:\Users\reynoh01\AppData\Local\Microsoft\Windows\INetCache\Content.Word\Suppl Fig 1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5" y="707561"/>
            <a:ext cx="4825591" cy="2770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51493" y="3597125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Enrollment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2618" y="3619021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 year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1719" y="2233446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1-year Change</a:t>
            </a: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Blinded core lab read</a:t>
            </a:r>
            <a:endParaRPr lang="en-US" sz="1400" i="1" dirty="0">
              <a:latin typeface="Arial Narrow" panose="020B060602020203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587470" y="816350"/>
            <a:ext cx="1937068" cy="59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accent2"/>
                </a:solidFill>
              </a:rPr>
              <a:t>50% normalized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297323" y="826158"/>
            <a:ext cx="185055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US" sz="2000" dirty="0">
                <a:solidFill>
                  <a:schemeClr val="accent2"/>
                </a:solidFill>
              </a:rPr>
              <a:t>45% unchanged or worse</a:t>
            </a:r>
          </a:p>
        </p:txBody>
      </p:sp>
    </p:spTree>
    <p:extLst>
      <p:ext uri="{BB962C8B-B14F-4D97-AF65-F5344CB8AC3E}">
        <p14:creationId xmlns:p14="http://schemas.microsoft.com/office/powerpoint/2010/main" val="36017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Angina over 1 year in INOCA Patients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979357"/>
              </p:ext>
            </p:extLst>
          </p:nvPr>
        </p:nvGraphicFramePr>
        <p:xfrm>
          <a:off x="457200" y="1063229"/>
          <a:ext cx="8229600" cy="349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68">
                  <a:extLst>
                    <a:ext uri="{9D8B030D-6E8A-4147-A177-3AD203B41FA5}">
                      <a16:colId xmlns:a16="http://schemas.microsoft.com/office/drawing/2014/main" val="86103301"/>
                    </a:ext>
                  </a:extLst>
                </a:gridCol>
                <a:gridCol w="2514008">
                  <a:extLst>
                    <a:ext uri="{9D8B030D-6E8A-4147-A177-3AD203B41FA5}">
                      <a16:colId xmlns:a16="http://schemas.microsoft.com/office/drawing/2014/main" val="1287876205"/>
                    </a:ext>
                  </a:extLst>
                </a:gridCol>
                <a:gridCol w="1901228">
                  <a:extLst>
                    <a:ext uri="{9D8B030D-6E8A-4147-A177-3AD203B41FA5}">
                      <a16:colId xmlns:a16="http://schemas.microsoft.com/office/drawing/2014/main" val="2047113725"/>
                    </a:ext>
                  </a:extLst>
                </a:gridCol>
                <a:gridCol w="1099996">
                  <a:extLst>
                    <a:ext uri="{9D8B030D-6E8A-4147-A177-3AD203B41FA5}">
                      <a16:colId xmlns:a16="http://schemas.microsoft.com/office/drawing/2014/main" val="1980004320"/>
                    </a:ext>
                  </a:extLst>
                </a:gridCol>
              </a:tblGrid>
              <a:tr h="353679">
                <a:tc>
                  <a:txBody>
                    <a:bodyPr/>
                    <a:lstStyle/>
                    <a:p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INOCA at enrollment (N=203)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INOCA 1 year (N=197)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67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SAQ-7, median (IQR)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(66-93)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(77-100)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69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SAQ</a:t>
                      </a:r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ngina Frequency score, median (IQR)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(70-100)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N=201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(80-100)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69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No angina in last month </a:t>
                      </a:r>
                    </a:p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(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SAQ AF = 100)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(41%)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 (59%)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55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Monthly angina </a:t>
                      </a:r>
                    </a:p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(SAQ AF = 61-99)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(42%)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(32%)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74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Weekly angina</a:t>
                      </a:r>
                    </a:p>
                    <a:p>
                      <a:pPr marL="41275" marR="0" indent="-41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(SAQ AF = 31-60)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(14%)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(7.6%)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21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8425" marR="0" indent="-984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Daily angina</a:t>
                      </a:r>
                    </a:p>
                    <a:p>
                      <a:pPr marL="98425" marR="0" indent="-984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(SAQ AF = 0-30)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(2.5%)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(0.5%)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8059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91355" y="4554321"/>
            <a:ext cx="798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 in SAQ AF ≥ 10 points in 39%, SAQ-7 ≥ 5 points in 52%</a:t>
            </a:r>
          </a:p>
          <a:p>
            <a:pPr font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number of anti-anginal medications was 1 at enrollment and at 1 year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5" y="471948"/>
            <a:ext cx="8683691" cy="59128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No correlation </a:t>
            </a:r>
            <a:r>
              <a:rPr lang="en-US" dirty="0"/>
              <a:t>between 1-year changes in ischemia and angina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3" b="1"/>
          <a:stretch/>
        </p:blipFill>
        <p:spPr>
          <a:xfrm>
            <a:off x="1311641" y="1063230"/>
            <a:ext cx="6520718" cy="2973312"/>
          </a:xfr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95416" y="3819210"/>
            <a:ext cx="8419070" cy="616987"/>
          </a:xfrm>
          <a:prstGeom prst="rect">
            <a:avLst/>
          </a:prstGeom>
          <a:noFill/>
          <a:ln>
            <a:solidFill>
              <a:srgbClr val="372D8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1400" b="0" i="1" dirty="0"/>
              <a:t>Also true in subgroups with: exercise stress at baseline; achieved &gt;85% maximal predicted peak heart rate; typical CP at enrollment; ST depression on qualifying stress echo; symptoms during qualifying stress echo, SAQ &lt;100 at enrollment</a:t>
            </a:r>
          </a:p>
        </p:txBody>
      </p:sp>
    </p:spTree>
    <p:extLst>
      <p:ext uri="{BB962C8B-B14F-4D97-AF65-F5344CB8AC3E}">
        <p14:creationId xmlns:p14="http://schemas.microsoft.com/office/powerpoint/2010/main" val="37978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in angina over </a:t>
            </a:r>
            <a:r>
              <a:rPr lang="en-US" dirty="0" smtClean="0"/>
              <a:t>1 </a:t>
            </a:r>
            <a:r>
              <a:rPr lang="en-US" dirty="0"/>
              <a:t>year based on 1-year stress echo showing ischemia or no ischemia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b="50857"/>
          <a:stretch/>
        </p:blipFill>
        <p:spPr>
          <a:xfrm>
            <a:off x="700217" y="1162083"/>
            <a:ext cx="7593610" cy="3253397"/>
          </a:xfrm>
        </p:spPr>
      </p:pic>
      <p:sp>
        <p:nvSpPr>
          <p:cNvPr id="3" name="Rectangle 2"/>
          <p:cNvSpPr/>
          <p:nvPr/>
        </p:nvSpPr>
        <p:spPr>
          <a:xfrm>
            <a:off x="5429767" y="3523906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1F497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r=0.58, p&lt;0.001 </a:t>
            </a:r>
            <a:endParaRPr lang="en-US" sz="160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9281" y="3523906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r=0.49, p&lt;0.001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418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No invasive testing for microvascular disease or spasm</a:t>
            </a:r>
          </a:p>
          <a:p>
            <a:pPr lvl="1"/>
            <a:r>
              <a:rPr lang="en-US" sz="2000" i="1" dirty="0"/>
              <a:t>but such testing is recommended by experts when medications fail</a:t>
            </a:r>
          </a:p>
          <a:p>
            <a:pPr lvl="1"/>
            <a:r>
              <a:rPr lang="en-US" sz="2000" i="1" dirty="0"/>
              <a:t>Prior studies show most INOCA patients have abnormal invasive testing</a:t>
            </a:r>
          </a:p>
          <a:p>
            <a:r>
              <a:rPr lang="en-US" dirty="0"/>
              <a:t>False positive stress echo and false negative CCTA both possible</a:t>
            </a:r>
          </a:p>
          <a:p>
            <a:r>
              <a:rPr lang="en-US" dirty="0"/>
              <a:t>Trial program excluded patients with unacceptable degree of angina</a:t>
            </a:r>
          </a:p>
          <a:p>
            <a:r>
              <a:rPr lang="en-US" dirty="0"/>
              <a:t>ISCHEMIA patients not required to have angina</a:t>
            </a:r>
          </a:p>
          <a:p>
            <a:r>
              <a:rPr lang="en-US" dirty="0"/>
              <a:t>Medications not specified by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</p:spPr>
        <p:txBody>
          <a:bodyPr>
            <a:noAutofit/>
          </a:bodyPr>
          <a:lstStyle/>
          <a:p>
            <a:r>
              <a:rPr lang="en-US" sz="2200" dirty="0"/>
              <a:t>In this study in which INOCA and CAD patients were enrolled with the same stress test and clinical eligibility criteria, with stress tests interpreted by the same blinded core laboratory…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253"/>
            <a:ext cx="8229600" cy="3261369"/>
          </a:xfrm>
        </p:spPr>
        <p:txBody>
          <a:bodyPr>
            <a:normAutofit/>
          </a:bodyPr>
          <a:lstStyle/>
          <a:p>
            <a:r>
              <a:rPr lang="en-US" sz="2000" dirty="0"/>
              <a:t>INOCA patients </a:t>
            </a:r>
          </a:p>
          <a:p>
            <a:pPr lvl="1"/>
            <a:r>
              <a:rPr lang="en-US" sz="2000" dirty="0"/>
              <a:t>Far more likely to be female</a:t>
            </a:r>
          </a:p>
          <a:p>
            <a:pPr lvl="1"/>
            <a:r>
              <a:rPr lang="en-US" sz="2000" dirty="0"/>
              <a:t>Largely similar severity of ischemia on stress echo to CAD patients</a:t>
            </a:r>
          </a:p>
          <a:p>
            <a:pPr lvl="1"/>
            <a:r>
              <a:rPr lang="en-US" sz="2000" dirty="0"/>
              <a:t>More frequent angina but better overall angina-related quality of life </a:t>
            </a:r>
          </a:p>
          <a:p>
            <a:r>
              <a:rPr lang="en-US" sz="2000" dirty="0"/>
              <a:t>In half of INOCA patients, stress echo normal at 1 year, 45% same or worse</a:t>
            </a:r>
          </a:p>
          <a:p>
            <a:r>
              <a:rPr lang="en-US" sz="2000" dirty="0"/>
              <a:t>Angina frequency improved by a clinically meaningful amount in 39% of INOCA pts, despite little change in anti-</a:t>
            </a:r>
            <a:r>
              <a:rPr lang="en-US" sz="2000" dirty="0" err="1"/>
              <a:t>anginal</a:t>
            </a:r>
            <a:r>
              <a:rPr lang="en-US" sz="2000" dirty="0"/>
              <a:t> medication</a:t>
            </a:r>
          </a:p>
          <a:p>
            <a:r>
              <a:rPr lang="en-US" sz="2000" dirty="0"/>
              <a:t>No correlation between change in angina and change in ischemia</a:t>
            </a:r>
          </a:p>
        </p:txBody>
      </p:sp>
    </p:spTree>
    <p:extLst>
      <p:ext uri="{BB962C8B-B14F-4D97-AF65-F5344CB8AC3E}">
        <p14:creationId xmlns:p14="http://schemas.microsoft.com/office/powerpoint/2010/main" val="898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Ischemia with No Obstructive Coronary Artery Disease (INOCA)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Signs or symptoms of ischemic heart disease with &lt;50% maximal stenosis on coronary angiography</a:t>
            </a:r>
          </a:p>
          <a:p>
            <a:r>
              <a:rPr lang="en-US" dirty="0"/>
              <a:t>Estimated 3-4 million women and men affected</a:t>
            </a:r>
          </a:p>
          <a:p>
            <a:r>
              <a:rPr lang="en-US" dirty="0"/>
              <a:t>Mechanisms include:</a:t>
            </a:r>
          </a:p>
          <a:p>
            <a:pPr lvl="1"/>
            <a:r>
              <a:rPr lang="en-US" dirty="0"/>
              <a:t>Reduced coronary flow reserve</a:t>
            </a:r>
          </a:p>
          <a:p>
            <a:pPr lvl="1"/>
            <a:r>
              <a:rPr lang="en-US" dirty="0"/>
              <a:t>Epicardial and/or microvascular coronary spasm</a:t>
            </a:r>
          </a:p>
          <a:p>
            <a:r>
              <a:rPr lang="en-US" dirty="0"/>
              <a:t>Associated with increased risk of death, MI, HF and stroke</a:t>
            </a:r>
          </a:p>
          <a:p>
            <a:r>
              <a:rPr lang="en-US" dirty="0"/>
              <a:t>High healthcare costs, similar to patients with CAD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5360" y="4562370"/>
            <a:ext cx="816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Bairey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Merz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CN et al, INOCA think tank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Circ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2017;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Bairey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Merz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et al, Insights from the WISE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Circ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2008; Shaw LJ et al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Circ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2006; Jespersen L et al PLOS One 2014; Ford TJ et al,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CorMicA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Circ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Cardiovasc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Interv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2019; Taqueti V et al EHJ 2017</a:t>
            </a:r>
          </a:p>
        </p:txBody>
      </p:sp>
    </p:spTree>
    <p:extLst>
      <p:ext uri="{BB962C8B-B14F-4D97-AF65-F5344CB8AC3E}">
        <p14:creationId xmlns:p14="http://schemas.microsoft.com/office/powerpoint/2010/main" val="30602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the CIAO Investigators and Participants</a:t>
            </a:r>
          </a:p>
        </p:txBody>
      </p:sp>
    </p:spTree>
    <p:extLst>
      <p:ext uri="{BB962C8B-B14F-4D97-AF65-F5344CB8AC3E}">
        <p14:creationId xmlns:p14="http://schemas.microsoft.com/office/powerpoint/2010/main" val="29206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53" y="190894"/>
            <a:ext cx="85060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Why was there so much change in symptoms and ischemia, without correlation between the two?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108"/>
            <a:ext cx="8229600" cy="34825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INOCA underlying causes are dynamic over time</a:t>
            </a:r>
          </a:p>
          <a:p>
            <a:pPr lvl="1"/>
            <a:r>
              <a:rPr lang="en-US" dirty="0"/>
              <a:t>Microvascular coronary disease</a:t>
            </a:r>
          </a:p>
          <a:p>
            <a:pPr lvl="1"/>
            <a:r>
              <a:rPr lang="en-US" dirty="0"/>
              <a:t>Coronary artery spasm</a:t>
            </a:r>
          </a:p>
          <a:p>
            <a:r>
              <a:rPr lang="en-US" dirty="0"/>
              <a:t>Angina pathogenesis is complex</a:t>
            </a:r>
          </a:p>
          <a:p>
            <a:pPr lvl="1"/>
            <a:r>
              <a:rPr lang="en-US" dirty="0"/>
              <a:t>Changing activity level and mental stress over time</a:t>
            </a:r>
          </a:p>
          <a:p>
            <a:pPr lvl="1"/>
            <a:r>
              <a:rPr lang="en-US" dirty="0"/>
              <a:t>Autonomic nervous system input</a:t>
            </a:r>
          </a:p>
          <a:p>
            <a:pPr lvl="1"/>
            <a:r>
              <a:rPr lang="en-US" dirty="0"/>
              <a:t>Patient-specific pain sensitivity</a:t>
            </a:r>
          </a:p>
          <a:p>
            <a:pPr lvl="1"/>
            <a:r>
              <a:rPr lang="en-US" dirty="0"/>
              <a:t>Oxygen carrying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Normal Stress Echo at </a:t>
            </a:r>
            <a:r>
              <a:rPr lang="en-US" dirty="0" smtClean="0"/>
              <a:t>1 </a:t>
            </a:r>
            <a:r>
              <a:rPr lang="en-US" dirty="0"/>
              <a:t>Year</a:t>
            </a:r>
          </a:p>
        </p:txBody>
      </p:sp>
      <p:pic>
        <p:nvPicPr>
          <p:cNvPr id="4" name="Content Placeholder 3" descr="forest_normisc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869786"/>
            <a:ext cx="4859811" cy="33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6C5ABB8-9C26-B84A-A489-AFA9A2C4B36C}"/>
              </a:ext>
            </a:extLst>
          </p:cNvPr>
          <p:cNvSpPr txBox="1"/>
          <p:nvPr/>
        </p:nvSpPr>
        <p:spPr>
          <a:xfrm>
            <a:off x="3084760" y="4190523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Less likely to normalize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BD8678F3-EBFD-AF4D-B844-138CBA58F2B5}"/>
              </a:ext>
            </a:extLst>
          </p:cNvPr>
          <p:cNvSpPr txBox="1"/>
          <p:nvPr/>
        </p:nvSpPr>
        <p:spPr>
          <a:xfrm>
            <a:off x="5071272" y="4185360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More likely to normalize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71419" y="4188076"/>
            <a:ext cx="1895537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56948" y="4188076"/>
            <a:ext cx="1914471" cy="8616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336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rest_af_fix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90" y="638201"/>
            <a:ext cx="6875819" cy="359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Predictors of Improved SAQ AF Score ≥ 10 points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6C5ABB8-9C26-B84A-A489-AFA9A2C4B36C}"/>
              </a:ext>
            </a:extLst>
          </p:cNvPr>
          <p:cNvSpPr txBox="1"/>
          <p:nvPr/>
        </p:nvSpPr>
        <p:spPr>
          <a:xfrm>
            <a:off x="2818893" y="4155862"/>
            <a:ext cx="2451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More frequent angina in follow up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BD8678F3-EBFD-AF4D-B844-138CBA58F2B5}"/>
              </a:ext>
            </a:extLst>
          </p:cNvPr>
          <p:cNvSpPr txBox="1"/>
          <p:nvPr/>
        </p:nvSpPr>
        <p:spPr>
          <a:xfrm>
            <a:off x="5542935" y="4155862"/>
            <a:ext cx="242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Less frequent angina in follow up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18893" y="4155862"/>
            <a:ext cx="2451312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70205" y="4155862"/>
            <a:ext cx="2698394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5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Rationale for CIAO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901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Persistent symptoms and positive stress testing, e.g., stress echocardiography, are markers of risk among INOCA patients</a:t>
            </a:r>
          </a:p>
          <a:p>
            <a:r>
              <a:rPr lang="en-US" dirty="0"/>
              <a:t>However, whether myocardial ischemia is solely responsible for angina in INOCA patients is uncertain</a:t>
            </a:r>
          </a:p>
          <a:p>
            <a:r>
              <a:rPr lang="en-US" dirty="0"/>
              <a:t>Expert recommendations focus on symptom management</a:t>
            </a:r>
          </a:p>
          <a:p>
            <a:r>
              <a:rPr lang="en-US" dirty="0"/>
              <a:t>Aim: to investigate changes in symptoms and stress testing in INOCA patients over </a:t>
            </a:r>
            <a:r>
              <a:rPr lang="en-US" dirty="0" smtClean="0"/>
              <a:t>1 </a:t>
            </a:r>
            <a:r>
              <a:rPr lang="en-US" dirty="0"/>
              <a:t>year, leveraging the enrollment process of the international, NHLBI-funded ISCHEMIA trial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335" y="4562370"/>
            <a:ext cx="7773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Johnson BD et al, EHJ 2006;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Sicari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R et al EHJ 2005; Wei J, Cheng S and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Bairey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Merz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CN JAMA 2019</a:t>
            </a:r>
          </a:p>
        </p:txBody>
      </p:sp>
    </p:spTree>
    <p:extLst>
      <p:ext uri="{BB962C8B-B14F-4D97-AF65-F5344CB8AC3E}">
        <p14:creationId xmlns:p14="http://schemas.microsoft.com/office/powerpoint/2010/main" val="42070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485BE2-10AB-E146-B5E1-CF083F8539EE}"/>
              </a:ext>
            </a:extLst>
          </p:cNvPr>
          <p:cNvSpPr txBox="1"/>
          <p:nvPr/>
        </p:nvSpPr>
        <p:spPr>
          <a:xfrm>
            <a:off x="1612913" y="89455"/>
            <a:ext cx="334778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Stable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Moderate or severe ischemia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(determined by site; read by core lab)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E4DEE-6A95-674D-A3F3-CB72313BFD87}"/>
              </a:ext>
            </a:extLst>
          </p:cNvPr>
          <p:cNvSpPr txBox="1"/>
          <p:nvPr/>
        </p:nvSpPr>
        <p:spPr>
          <a:xfrm>
            <a:off x="92521" y="1236368"/>
            <a:ext cx="1576865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CCTA not required, e.g., eGFR 30 to &lt;60 or coronary anatomy previously defined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F5E63-E1F3-244F-AA41-3A7C6043856B}"/>
              </a:ext>
            </a:extLst>
          </p:cNvPr>
          <p:cNvSpPr txBox="1"/>
          <p:nvPr/>
        </p:nvSpPr>
        <p:spPr>
          <a:xfrm>
            <a:off x="2016806" y="1239230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Blinded CCTA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022BA-5C35-CF42-A6EF-EE59C4C6E522}"/>
              </a:ext>
            </a:extLst>
          </p:cNvPr>
          <p:cNvSpPr txBox="1"/>
          <p:nvPr/>
        </p:nvSpPr>
        <p:spPr>
          <a:xfrm>
            <a:off x="2016806" y="1882924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Core lab anatomy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34DE5E-072D-4F44-BABF-4C388711772E}"/>
              </a:ext>
            </a:extLst>
          </p:cNvPr>
          <p:cNvSpPr txBox="1"/>
          <p:nvPr/>
        </p:nvSpPr>
        <p:spPr>
          <a:xfrm>
            <a:off x="2016806" y="2553898"/>
            <a:ext cx="2540000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1D9A5-0C92-7742-8AE9-D251EB3F66D8}"/>
              </a:ext>
            </a:extLst>
          </p:cNvPr>
          <p:cNvSpPr txBox="1"/>
          <p:nvPr/>
        </p:nvSpPr>
        <p:spPr>
          <a:xfrm>
            <a:off x="6587637" y="1879822"/>
            <a:ext cx="1730375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Screen failure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2BC71246-CB45-1C49-AD5D-CBDFFB756D00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865201" y="504953"/>
            <a:ext cx="747712" cy="734275"/>
          </a:xfrm>
          <a:prstGeom prst="bentConnector3">
            <a:avLst>
              <a:gd name="adj1" fmla="val 99988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7C52B678-82A4-E34A-8FEB-9E10FB79262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80954" y="2076258"/>
            <a:ext cx="1135852" cy="631529"/>
          </a:xfrm>
          <a:prstGeom prst="bentConnector3">
            <a:avLst>
              <a:gd name="adj1" fmla="val 1228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049C5B9-EA6E-BA44-BF3C-B97391434B0B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5400000">
            <a:off x="2349411" y="2581212"/>
            <a:ext cx="656933" cy="1217858"/>
          </a:xfrm>
          <a:prstGeom prst="bentConnector3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696B0C6F-6275-A04B-BC9E-8DAA19DEBB1D}"/>
              </a:ext>
            </a:extLst>
          </p:cNvPr>
          <p:cNvCxnSpPr>
            <a:stCxn id="10" idx="2"/>
            <a:endCxn id="21" idx="0"/>
          </p:cNvCxnSpPr>
          <p:nvPr/>
        </p:nvCxnSpPr>
        <p:spPr>
          <a:xfrm rot="16200000" flipH="1">
            <a:off x="3569777" y="2578703"/>
            <a:ext cx="656933" cy="1222875"/>
          </a:xfrm>
          <a:prstGeom prst="bentConnector3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65764D-B744-F54B-B3A8-54FAD7395DB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4556806" y="2049099"/>
            <a:ext cx="2030831" cy="3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AC8501-C0E2-1444-8D17-3A703000E204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3286806" y="2221478"/>
            <a:ext cx="0" cy="332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0097BF-281C-5E47-B2CE-77E0DCCCC92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3286806" y="920452"/>
            <a:ext cx="0" cy="318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2E5C3F-FC28-2B46-AB93-1E09157FF663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3286806" y="1577784"/>
            <a:ext cx="0" cy="305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A168C8-4FDC-8143-A0DF-C3E1D7D6BCC3}"/>
              </a:ext>
            </a:extLst>
          </p:cNvPr>
          <p:cNvSpPr txBox="1"/>
          <p:nvPr/>
        </p:nvSpPr>
        <p:spPr>
          <a:xfrm>
            <a:off x="1041215" y="3518608"/>
            <a:ext cx="2055466" cy="685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INVASIVE Strategy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OMT + Cath +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Optimal Revascularization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09F79E-9759-9B47-B5BD-EEFAC27E882A}"/>
              </a:ext>
            </a:extLst>
          </p:cNvPr>
          <p:cNvSpPr txBox="1"/>
          <p:nvPr/>
        </p:nvSpPr>
        <p:spPr>
          <a:xfrm>
            <a:off x="3452869" y="3518608"/>
            <a:ext cx="2113624" cy="685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CONSERVATIVE Strategy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OMT alone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Cath reserved for OMT failure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BF0C96-52FC-C84A-BC1B-FED182C95DEE}"/>
              </a:ext>
            </a:extLst>
          </p:cNvPr>
          <p:cNvSpPr txBox="1"/>
          <p:nvPr/>
        </p:nvSpPr>
        <p:spPr>
          <a:xfrm>
            <a:off x="4608982" y="1721107"/>
            <a:ext cx="2030832" cy="67710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No obstructive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b="1" baseline="0" dirty="0">
              <a:solidFill>
                <a:prstClr val="black"/>
              </a:solidFill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(21% of CCTA)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4980DC-D822-2B43-87E9-F53B43696638}"/>
              </a:ext>
            </a:extLst>
          </p:cNvPr>
          <p:cNvSpPr txBox="1"/>
          <p:nvPr/>
        </p:nvSpPr>
        <p:spPr>
          <a:xfrm>
            <a:off x="3286806" y="2234445"/>
            <a:ext cx="599156" cy="307777"/>
          </a:xfrm>
          <a:prstGeom prst="rect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6352760" y="103883"/>
            <a:ext cx="2264183" cy="857250"/>
          </a:xfrm>
        </p:spPr>
        <p:txBody>
          <a:bodyPr/>
          <a:lstStyle/>
          <a:p>
            <a:r>
              <a:rPr lang="en-US" i="1" dirty="0"/>
              <a:t>Study Design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2E5C3F-FC28-2B46-AB93-1E09157FF663}"/>
              </a:ext>
            </a:extLst>
          </p:cNvPr>
          <p:cNvCxnSpPr>
            <a:cxnSpLocks/>
          </p:cNvCxnSpPr>
          <p:nvPr/>
        </p:nvCxnSpPr>
        <p:spPr>
          <a:xfrm>
            <a:off x="7452824" y="2232689"/>
            <a:ext cx="0" cy="305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A4980DC-D822-2B43-87E9-F53B43696638}"/>
              </a:ext>
            </a:extLst>
          </p:cNvPr>
          <p:cNvSpPr txBox="1"/>
          <p:nvPr/>
        </p:nvSpPr>
        <p:spPr>
          <a:xfrm>
            <a:off x="6398236" y="2546368"/>
            <a:ext cx="210917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Ischemic symptoms, enrolled after 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tress echo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4980DC-D822-2B43-87E9-F53B43696638}"/>
              </a:ext>
            </a:extLst>
          </p:cNvPr>
          <p:cNvSpPr txBox="1"/>
          <p:nvPr/>
        </p:nvSpPr>
        <p:spPr>
          <a:xfrm>
            <a:off x="6195387" y="3646604"/>
            <a:ext cx="2578928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Angina assessment (SAQ)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at enrollment, 6 </a:t>
            </a:r>
            <a:r>
              <a:rPr lang="en-US" sz="1400" b="1" dirty="0" err="1">
                <a:solidFill>
                  <a:prstClr val="black"/>
                </a:solidFill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mos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, 1 </a:t>
            </a:r>
            <a:r>
              <a:rPr lang="en-US" sz="1400" b="1" dirty="0" err="1">
                <a:solidFill>
                  <a:prstClr val="black"/>
                </a:solidFill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yr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Stress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 echo repeated at 1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yr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04" y="3248367"/>
            <a:ext cx="811694" cy="46382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2E5C3F-FC28-2B46-AB93-1E09157FF663}"/>
              </a:ext>
            </a:extLst>
          </p:cNvPr>
          <p:cNvCxnSpPr>
            <a:cxnSpLocks/>
          </p:cNvCxnSpPr>
          <p:nvPr/>
        </p:nvCxnSpPr>
        <p:spPr>
          <a:xfrm>
            <a:off x="7454594" y="3091431"/>
            <a:ext cx="0" cy="211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3"/>
          <p:cNvSpPr txBox="1">
            <a:spLocks/>
          </p:cNvSpPr>
          <p:nvPr/>
        </p:nvSpPr>
        <p:spPr>
          <a:xfrm>
            <a:off x="1041215" y="4600503"/>
            <a:ext cx="8102785" cy="562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Stress echocardiograms read at core laboratory, blinded to CAD vs. INOCA and to timing</a:t>
            </a:r>
          </a:p>
        </p:txBody>
      </p:sp>
    </p:spTree>
    <p:extLst>
      <p:ext uri="{BB962C8B-B14F-4D97-AF65-F5344CB8AC3E}">
        <p14:creationId xmlns:p14="http://schemas.microsoft.com/office/powerpoint/2010/main" val="96726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36" grpId="0" animBg="1"/>
      <p:bldP spid="38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51874" cy="3394472"/>
          </a:xfrm>
        </p:spPr>
        <p:txBody>
          <a:bodyPr>
            <a:normAutofit/>
          </a:bodyPr>
          <a:lstStyle/>
          <a:p>
            <a:r>
              <a:rPr lang="en-US" dirty="0"/>
              <a:t>Comparison between INOCA patients (CIAO) and CAD patients (randomized into ISCHEMIA after stress echocardiography) </a:t>
            </a:r>
          </a:p>
          <a:p>
            <a:r>
              <a:rPr lang="en-US" dirty="0"/>
              <a:t>Longitudinal assessment of CIAO participants from baseline to 1 year</a:t>
            </a:r>
          </a:p>
          <a:p>
            <a:r>
              <a:rPr lang="en-US" dirty="0"/>
              <a:t>Primary endpoint: correlation between change in ischemia and   change in angina</a:t>
            </a:r>
          </a:p>
        </p:txBody>
      </p:sp>
    </p:spTree>
    <p:extLst>
      <p:ext uri="{BB962C8B-B14F-4D97-AF65-F5344CB8AC3E}">
        <p14:creationId xmlns:p14="http://schemas.microsoft.com/office/powerpoint/2010/main" val="18050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265"/>
            <a:ext cx="8229600" cy="857250"/>
          </a:xfrm>
        </p:spPr>
        <p:txBody>
          <a:bodyPr>
            <a:normAutofit/>
          </a:bodyPr>
          <a:lstStyle/>
          <a:p>
            <a:pPr algn="l">
              <a:lnSpc>
                <a:spcPts val="2800"/>
              </a:lnSpc>
            </a:pPr>
            <a:r>
              <a:rPr lang="en-US" sz="2800" b="1" dirty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Study Flow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D40DD-5C32-0B49-8FB8-A3FD7CBF36BA}"/>
              </a:ext>
            </a:extLst>
          </p:cNvPr>
          <p:cNvSpPr/>
          <p:nvPr/>
        </p:nvSpPr>
        <p:spPr>
          <a:xfrm>
            <a:off x="457200" y="1057796"/>
            <a:ext cx="8810978" cy="45719"/>
          </a:xfrm>
          <a:prstGeom prst="rect">
            <a:avLst/>
          </a:prstGeom>
          <a:solidFill>
            <a:srgbClr val="372D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61" y="74141"/>
            <a:ext cx="3696059" cy="493803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38212" y="2263366"/>
            <a:ext cx="2048588" cy="22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US" dirty="0"/>
              <a:t>CIAO participants were enrolled at 39 sites in 11 countries</a:t>
            </a:r>
          </a:p>
        </p:txBody>
      </p:sp>
    </p:spTree>
    <p:extLst>
      <p:ext uri="{BB962C8B-B14F-4D97-AF65-F5344CB8AC3E}">
        <p14:creationId xmlns:p14="http://schemas.microsoft.com/office/powerpoint/2010/main" val="21407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Demographics and Medical History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532931"/>
              </p:ext>
            </p:extLst>
          </p:nvPr>
        </p:nvGraphicFramePr>
        <p:xfrm>
          <a:off x="457200" y="1063229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529">
                  <a:extLst>
                    <a:ext uri="{9D8B030D-6E8A-4147-A177-3AD203B41FA5}">
                      <a16:colId xmlns:a16="http://schemas.microsoft.com/office/drawing/2014/main" val="86103301"/>
                    </a:ext>
                  </a:extLst>
                </a:gridCol>
                <a:gridCol w="2344847">
                  <a:extLst>
                    <a:ext uri="{9D8B030D-6E8A-4147-A177-3AD203B41FA5}">
                      <a16:colId xmlns:a16="http://schemas.microsoft.com/office/drawing/2014/main" val="1287876205"/>
                    </a:ext>
                  </a:extLst>
                </a:gridCol>
                <a:gridCol w="1901228">
                  <a:extLst>
                    <a:ext uri="{9D8B030D-6E8A-4147-A177-3AD203B41FA5}">
                      <a16:colId xmlns:a16="http://schemas.microsoft.com/office/drawing/2014/main" val="2047113725"/>
                    </a:ext>
                  </a:extLst>
                </a:gridCol>
                <a:gridCol w="1099996">
                  <a:extLst>
                    <a:ext uri="{9D8B030D-6E8A-4147-A177-3AD203B41FA5}">
                      <a16:colId xmlns:a16="http://schemas.microsoft.com/office/drawing/2014/main" val="1980004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INOCA (n=208)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CAD (n=865)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7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(years) median (IQR)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 (56, 70)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 (59, 72)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322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Female Sex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137 (66%)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221 (26%)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69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Hypertension n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132/207 (64%)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585/857 (68%)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469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40/207 (19%)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286 (33%)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55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 MI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129/860 (15%)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374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Current or Former Smoker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 (41%)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482 (56%)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1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Depression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40/206 (19%)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80/861 (9%)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8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INOCA Indications for Stress Testing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463214"/>
              </p:ext>
            </p:extLst>
          </p:nvPr>
        </p:nvGraphicFramePr>
        <p:xfrm>
          <a:off x="1957812" y="1200150"/>
          <a:ext cx="52283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045">
                  <a:extLst>
                    <a:ext uri="{9D8B030D-6E8A-4147-A177-3AD203B41FA5}">
                      <a16:colId xmlns:a16="http://schemas.microsoft.com/office/drawing/2014/main" val="86103301"/>
                    </a:ext>
                  </a:extLst>
                </a:gridCol>
                <a:gridCol w="1876331">
                  <a:extLst>
                    <a:ext uri="{9D8B030D-6E8A-4147-A177-3AD203B41FA5}">
                      <a16:colId xmlns:a16="http://schemas.microsoft.com/office/drawing/2014/main" val="1287876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INOCA (n=208)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7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angina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322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Atypical chest pain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(32%)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69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Shortness of breath 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(4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469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Arm, neck, jaw or throat discomfort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55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Abdominal discomfort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(3%)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374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Fatigue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(14%)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669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Screening</a:t>
                      </a:r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no symptoms or other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(9%)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8059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1355" y="4681835"/>
            <a:ext cx="7985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had multiple indications; indications for stress test not collected in ISCHEMIA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186188" y="1614616"/>
            <a:ext cx="236104" cy="6837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22292" y="1771820"/>
            <a:ext cx="659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71%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b="74229"/>
          <a:stretch/>
        </p:blipFill>
        <p:spPr>
          <a:xfrm>
            <a:off x="1291706" y="782838"/>
            <a:ext cx="6791247" cy="265234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8140" y="34857"/>
            <a:ext cx="8526780" cy="593091"/>
          </a:xfrm>
        </p:spPr>
        <p:txBody>
          <a:bodyPr>
            <a:normAutofit/>
          </a:bodyPr>
          <a:lstStyle/>
          <a:p>
            <a:r>
              <a:rPr lang="en-US" dirty="0"/>
              <a:t>Ischemia severity at enrollment on stress echocardiography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28552" y="931117"/>
            <a:ext cx="1421026" cy="444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1800" dirty="0"/>
              <a:t>INOCA n=208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36277" y="927205"/>
            <a:ext cx="1421026" cy="444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1800" dirty="0"/>
              <a:t>CAD n=865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42718"/>
              </p:ext>
            </p:extLst>
          </p:nvPr>
        </p:nvGraphicFramePr>
        <p:xfrm>
          <a:off x="1688756" y="3579545"/>
          <a:ext cx="69980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256">
                  <a:extLst>
                    <a:ext uri="{9D8B030D-6E8A-4147-A177-3AD203B41FA5}">
                      <a16:colId xmlns:a16="http://schemas.microsoft.com/office/drawing/2014/main" val="3585170182"/>
                    </a:ext>
                  </a:extLst>
                </a:gridCol>
                <a:gridCol w="2625939">
                  <a:extLst>
                    <a:ext uri="{9D8B030D-6E8A-4147-A177-3AD203B41FA5}">
                      <a16:colId xmlns:a16="http://schemas.microsoft.com/office/drawing/2014/main" val="3372989889"/>
                    </a:ext>
                  </a:extLst>
                </a:gridCol>
                <a:gridCol w="1033848">
                  <a:extLst>
                    <a:ext uri="{9D8B030D-6E8A-4147-A177-3AD203B41FA5}">
                      <a16:colId xmlns:a16="http://schemas.microsoft.com/office/drawing/2014/main" val="8978545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Median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4 segments ischemic (IQR 3-5)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P=0.03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26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44%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anterior ischemia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58% anterior ischemia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2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80%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exercise stress echo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78% exercise stress</a:t>
                      </a:r>
                      <a:r>
                        <a:rPr lang="en-US" baseline="0" dirty="0">
                          <a:latin typeface="Arial Narrow" panose="020B0606020202030204" pitchFamily="34" charset="0"/>
                        </a:rPr>
                        <a:t> echo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p=0.23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2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0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3841</TotalTime>
  <Words>1420</Words>
  <Application>Microsoft Office PowerPoint</Application>
  <PresentationFormat>On-screen Show (16:9)</PresentationFormat>
  <Paragraphs>235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PMingLiU</vt:lpstr>
      <vt:lpstr>Times New Roman</vt:lpstr>
      <vt:lpstr>Office Theme</vt:lpstr>
      <vt:lpstr>Natural History Of Symptoms And Stress Echo Findings In Patients With Moderate Or Severe Ischemia And No Obstructive CAD (INOCA): The NHLBI-funded CIAO Ancillary Study To The ISCHEMIA Trial </vt:lpstr>
      <vt:lpstr>Ischemia with No Obstructive Coronary Artery Disease (INOCA)</vt:lpstr>
      <vt:lpstr>Rationale for CIAO study</vt:lpstr>
      <vt:lpstr>Study Design</vt:lpstr>
      <vt:lpstr>Analyses</vt:lpstr>
      <vt:lpstr>Study Flow</vt:lpstr>
      <vt:lpstr>Demographics and Medical History</vt:lpstr>
      <vt:lpstr>INOCA Indications for Stress Testing</vt:lpstr>
      <vt:lpstr>Ischemia severity at enrollment on stress echocardiography</vt:lpstr>
      <vt:lpstr>Sample INOCA Stress Echocardiogram – Apical 4 Chamber View</vt:lpstr>
      <vt:lpstr>Sample INOCA Stress Echocardiogram – Apical 2 Chamber View</vt:lpstr>
      <vt:lpstr>Symptom Severity</vt:lpstr>
      <vt:lpstr>Correlation between Ischemia and Angina at Enrollment</vt:lpstr>
      <vt:lpstr>Change in Ischemic Segments: INOCA Enrollment to 1 Year</vt:lpstr>
      <vt:lpstr>Change in Angina over 1 year in INOCA Patients</vt:lpstr>
      <vt:lpstr>No correlation between 1-year changes in ischemia and angina </vt:lpstr>
      <vt:lpstr>Change in angina over 1 year based on 1-year stress echo showing ischemia or no ischemia</vt:lpstr>
      <vt:lpstr>Limitations</vt:lpstr>
      <vt:lpstr>In this study in which INOCA and CAD patients were enrolled with the same stress test and clinical eligibility criteria, with stress tests interpreted by the same blinded core laboratory…</vt:lpstr>
      <vt:lpstr>Thanks to the CIAO Investigators and Participants</vt:lpstr>
      <vt:lpstr>Why was there so much change in symptoms and ischemia, without correlation between the two?</vt:lpstr>
      <vt:lpstr>Predictors of Normal Stress Echo at 1 Year</vt:lpstr>
      <vt:lpstr>Predictors of Improved SAQ AF Score ≥ 10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June Lyo </cp:lastModifiedBy>
  <cp:revision>142</cp:revision>
  <cp:lastPrinted>2020-03-25T16:12:18Z</cp:lastPrinted>
  <dcterms:created xsi:type="dcterms:W3CDTF">2010-04-12T23:12:02Z</dcterms:created>
  <dcterms:modified xsi:type="dcterms:W3CDTF">2020-03-27T12:54:31Z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NXPowerLiteLastOptimized">
    <vt:lpwstr>9698569</vt:lpwstr>
  </property>
  <property fmtid="{D5CDD505-2E9C-101B-9397-08002B2CF9AE}" pid="4" name="NXPowerLiteSettings">
    <vt:lpwstr>C700052003A000</vt:lpwstr>
  </property>
  <property fmtid="{D5CDD505-2E9C-101B-9397-08002B2CF9AE}" pid="5" name="NXPowerLiteVersion">
    <vt:lpwstr>D8.0.7</vt:lpwstr>
  </property>
</Properties>
</file>